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16"/>
  </p:notesMasterIdLst>
  <p:sldIdLst>
    <p:sldId id="265" r:id="rId5"/>
    <p:sldId id="286" r:id="rId6"/>
    <p:sldId id="274" r:id="rId7"/>
    <p:sldId id="275" r:id="rId8"/>
    <p:sldId id="276" r:id="rId9"/>
    <p:sldId id="277" r:id="rId10"/>
    <p:sldId id="278" r:id="rId11"/>
    <p:sldId id="279" r:id="rId12"/>
    <p:sldId id="283" r:id="rId13"/>
    <p:sldId id="284" r:id="rId14"/>
    <p:sldId id="28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7D43E3B-2453-1F8D-61EF-D519EB8F6F21}" name="Vanessa Steiner" initials="VS" userId="S::v.steiner@schulmeister-consulting.com::f84c8d0e-20b7-4bac-87f8-0a08007a1f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38996B-DF0D-4486-86D3-A61D137C29B6}" v="2" dt="2026-01-19T10:29:54.4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63"/>
    <p:restoredTop sz="95918"/>
  </p:normalViewPr>
  <p:slideViewPr>
    <p:cSldViewPr snapToGrid="0" snapToObjects="1">
      <p:cViewPr varScale="1">
        <p:scale>
          <a:sx n="106" d="100"/>
          <a:sy n="106" d="100"/>
        </p:scale>
        <p:origin x="95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Wissijak" userId="8ad00d0e-60c7-4d47-be94-1edfe73897e8" providerId="ADAL" clId="{38F0B649-9169-4E0A-8104-66C7BD1560FC}"/>
    <pc:docChg chg="addSld delSld modSld">
      <pc:chgData name="Lisa Wissijak" userId="8ad00d0e-60c7-4d47-be94-1edfe73897e8" providerId="ADAL" clId="{38F0B649-9169-4E0A-8104-66C7BD1560FC}" dt="2026-01-19T10:29:54.397" v="29"/>
      <pc:docMkLst>
        <pc:docMk/>
      </pc:docMkLst>
      <pc:sldChg chg="modSp mod">
        <pc:chgData name="Lisa Wissijak" userId="8ad00d0e-60c7-4d47-be94-1edfe73897e8" providerId="ADAL" clId="{38F0B649-9169-4E0A-8104-66C7BD1560FC}" dt="2026-01-19T10:12:01.733" v="7" actId="20577"/>
        <pc:sldMkLst>
          <pc:docMk/>
          <pc:sldMk cId="743716699" sldId="265"/>
        </pc:sldMkLst>
        <pc:spChg chg="mod">
          <ac:chgData name="Lisa Wissijak" userId="8ad00d0e-60c7-4d47-be94-1edfe73897e8" providerId="ADAL" clId="{38F0B649-9169-4E0A-8104-66C7BD1560FC}" dt="2026-01-19T10:12:01.733" v="7" actId="20577"/>
          <ac:spMkLst>
            <pc:docMk/>
            <pc:sldMk cId="743716699" sldId="265"/>
            <ac:spMk id="2" creationId="{0D1764DC-DDDB-F5A5-2DDE-4C967A4D3B23}"/>
          </ac:spMkLst>
        </pc:spChg>
      </pc:sldChg>
      <pc:sldChg chg="add del">
        <pc:chgData name="Lisa Wissijak" userId="8ad00d0e-60c7-4d47-be94-1edfe73897e8" providerId="ADAL" clId="{38F0B649-9169-4E0A-8104-66C7BD1560FC}" dt="2026-01-19T10:29:54.397" v="29"/>
        <pc:sldMkLst>
          <pc:docMk/>
          <pc:sldMk cId="4122816762" sldId="274"/>
        </pc:sldMkLst>
      </pc:sldChg>
      <pc:sldChg chg="add del">
        <pc:chgData name="Lisa Wissijak" userId="8ad00d0e-60c7-4d47-be94-1edfe73897e8" providerId="ADAL" clId="{38F0B649-9169-4E0A-8104-66C7BD1560FC}" dt="2026-01-19T10:29:54.397" v="29"/>
        <pc:sldMkLst>
          <pc:docMk/>
          <pc:sldMk cId="965951296" sldId="275"/>
        </pc:sldMkLst>
      </pc:sldChg>
      <pc:sldChg chg="add del">
        <pc:chgData name="Lisa Wissijak" userId="8ad00d0e-60c7-4d47-be94-1edfe73897e8" providerId="ADAL" clId="{38F0B649-9169-4E0A-8104-66C7BD1560FC}" dt="2026-01-19T10:29:54.397" v="29"/>
        <pc:sldMkLst>
          <pc:docMk/>
          <pc:sldMk cId="772464180" sldId="276"/>
        </pc:sldMkLst>
      </pc:sldChg>
      <pc:sldChg chg="add del">
        <pc:chgData name="Lisa Wissijak" userId="8ad00d0e-60c7-4d47-be94-1edfe73897e8" providerId="ADAL" clId="{38F0B649-9169-4E0A-8104-66C7BD1560FC}" dt="2026-01-19T10:29:54.397" v="29"/>
        <pc:sldMkLst>
          <pc:docMk/>
          <pc:sldMk cId="317863736" sldId="277"/>
        </pc:sldMkLst>
      </pc:sldChg>
      <pc:sldChg chg="add del">
        <pc:chgData name="Lisa Wissijak" userId="8ad00d0e-60c7-4d47-be94-1edfe73897e8" providerId="ADAL" clId="{38F0B649-9169-4E0A-8104-66C7BD1560FC}" dt="2026-01-19T10:29:54.397" v="29"/>
        <pc:sldMkLst>
          <pc:docMk/>
          <pc:sldMk cId="1668406349" sldId="278"/>
        </pc:sldMkLst>
      </pc:sldChg>
      <pc:sldChg chg="add del">
        <pc:chgData name="Lisa Wissijak" userId="8ad00d0e-60c7-4d47-be94-1edfe73897e8" providerId="ADAL" clId="{38F0B649-9169-4E0A-8104-66C7BD1560FC}" dt="2026-01-19T10:29:54.397" v="29"/>
        <pc:sldMkLst>
          <pc:docMk/>
          <pc:sldMk cId="3884622238" sldId="279"/>
        </pc:sldMkLst>
      </pc:sldChg>
      <pc:sldChg chg="add del">
        <pc:chgData name="Lisa Wissijak" userId="8ad00d0e-60c7-4d47-be94-1edfe73897e8" providerId="ADAL" clId="{38F0B649-9169-4E0A-8104-66C7BD1560FC}" dt="2026-01-19T10:29:54.397" v="29"/>
        <pc:sldMkLst>
          <pc:docMk/>
          <pc:sldMk cId="3249558375" sldId="283"/>
        </pc:sldMkLst>
      </pc:sldChg>
      <pc:sldChg chg="add del">
        <pc:chgData name="Lisa Wissijak" userId="8ad00d0e-60c7-4d47-be94-1edfe73897e8" providerId="ADAL" clId="{38F0B649-9169-4E0A-8104-66C7BD1560FC}" dt="2026-01-19T10:29:54.397" v="29"/>
        <pc:sldMkLst>
          <pc:docMk/>
          <pc:sldMk cId="3614185837" sldId="284"/>
        </pc:sldMkLst>
      </pc:sldChg>
      <pc:sldChg chg="add del">
        <pc:chgData name="Lisa Wissijak" userId="8ad00d0e-60c7-4d47-be94-1edfe73897e8" providerId="ADAL" clId="{38F0B649-9169-4E0A-8104-66C7BD1560FC}" dt="2026-01-19T10:29:54.397" v="29"/>
        <pc:sldMkLst>
          <pc:docMk/>
          <pc:sldMk cId="691965991" sldId="285"/>
        </pc:sldMkLst>
      </pc:sldChg>
      <pc:sldChg chg="modSp mod">
        <pc:chgData name="Lisa Wissijak" userId="8ad00d0e-60c7-4d47-be94-1edfe73897e8" providerId="ADAL" clId="{38F0B649-9169-4E0A-8104-66C7BD1560FC}" dt="2026-01-19T10:15:06.147" v="27" actId="6549"/>
        <pc:sldMkLst>
          <pc:docMk/>
          <pc:sldMk cId="3221012255" sldId="286"/>
        </pc:sldMkLst>
        <pc:spChg chg="mod">
          <ac:chgData name="Lisa Wissijak" userId="8ad00d0e-60c7-4d47-be94-1edfe73897e8" providerId="ADAL" clId="{38F0B649-9169-4E0A-8104-66C7BD1560FC}" dt="2026-01-19T10:15:06.147" v="27" actId="6549"/>
          <ac:spMkLst>
            <pc:docMk/>
            <pc:sldMk cId="3221012255" sldId="286"/>
            <ac:spMk id="3" creationId="{3A7C88A2-6AF1-49DB-5924-5CCDC7613602}"/>
          </ac:spMkLst>
        </pc:spChg>
      </pc:sldChg>
      <pc:sldChg chg="del">
        <pc:chgData name="Lisa Wissijak" userId="8ad00d0e-60c7-4d47-be94-1edfe73897e8" providerId="ADAL" clId="{38F0B649-9169-4E0A-8104-66C7BD1560FC}" dt="2026-01-19T10:12:20.286" v="23" actId="47"/>
        <pc:sldMkLst>
          <pc:docMk/>
          <pc:sldMk cId="2156005951" sldId="2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69E16-B7E9-574A-9834-B3545C32E568}" type="datetimeFigureOut">
              <a:rPr lang="de-DE" smtClean="0"/>
              <a:t>19.01.2026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B3D01-8EA5-BD41-AFC7-AC041F792DB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9952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BA462-989F-954A-A647-37514F70D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9DE4089-2BB6-DCDE-033F-CDADF69DE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0539046-71ED-0B78-2A40-100B709DE5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22BA26F-E6D1-321B-2D37-4A1A2521C6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B3D01-8EA5-BD41-AFC7-AC041F792DBF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8413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449AC-DEF7-9EFE-F7A5-EFFC33D32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2F582A7-1CF3-1B32-2D46-7C7A358AEB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121266A-C5DB-6E2B-4ED3-E88A434A74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E1FDE1-67F4-426B-121E-B731A10C12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B3D01-8EA5-BD41-AFC7-AC041F792DBF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325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E7C4D-5C18-3A4D-485B-06A2C8BB9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A7B2295-4E60-7571-F654-6BD1ABCB43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1E5BA41-C5B7-8BAC-FB6C-8F7D085350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7F48AF-5297-74D9-3094-5F92553D8D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B3D01-8EA5-BD41-AFC7-AC041F792DBF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0879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C736D-BF45-D4F0-16BE-BDD66D4CC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7334D49-4782-C9B4-4738-CE4BE26E53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5A9C0FA-2DFD-493B-2B94-9292C61FAB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429FD3-50CB-AB0E-BD00-431D908FD6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B3D01-8EA5-BD41-AFC7-AC041F792DBF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7681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28D34-4AC8-F20A-003B-8EF77A61D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D1417F0-BDDD-B64B-1D04-38F247179B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9FE07AF-AA81-145D-B454-CAFB10BAE9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E3D4D9-ABA3-4075-C833-5E4AD14206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B3D01-8EA5-BD41-AFC7-AC041F792DBF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7244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5990C-28A6-40A8-751D-9ED9778B4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B69A859-8769-985E-B364-79AE4962DD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389B912-B5DE-9C61-A401-9BE69ACC60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0FC72F-A0ED-ED3C-CE19-2EB186058A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B3D01-8EA5-BD41-AFC7-AC041F792DBF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7112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2B19D-31CA-96F1-5949-CEA2C9705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40C63A7-6AE2-A51F-AA6D-A3AFBD2DB9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98F8399-DAB0-A111-C9AD-D17D6B0189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C9E2B9-6EF8-A744-0636-B3331FEC21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B3D01-8EA5-BD41-AFC7-AC041F792DBF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4084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BD3F4-899F-5241-38FF-0EDBB62CB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3549F36-EF2C-43BF-02FD-C9C87E060B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273CF30-1C4D-C427-A93A-EFD9582E79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8D87B7-1FD3-9472-53E7-3B8AC88AF4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B3D01-8EA5-BD41-AFC7-AC041F792DBF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4766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74D53-7891-9DA4-2FF2-3DABE5B73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0F63AFD-E872-2B09-F1A5-30C08EEA79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25BF75C-9523-7CD6-69E9-B5596D5E12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B93AA4-11B6-40AF-C797-9E2B067B35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B3D01-8EA5-BD41-AFC7-AC041F792DBF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3409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7E1B6-AC95-54B7-8A62-676A7565D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332248F-8FC4-8EC6-6CEE-ECA1CB57B9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11B6242-21D3-07EA-07C6-365A620192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E2E4BC4-A133-1749-4657-56DFC4A4B0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B3D01-8EA5-BD41-AFC7-AC041F792DBF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451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5192D0B2-60A7-1A5E-4C6F-651C2E2CC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23006" b="13213"/>
          <a:stretch/>
        </p:blipFill>
        <p:spPr>
          <a:xfrm>
            <a:off x="7649307" y="1138237"/>
            <a:ext cx="4542693" cy="5719763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16DCA59C-C45D-933E-0125-A354272E3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446" y="3640565"/>
            <a:ext cx="9829800" cy="102616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28" name="Titel 6">
            <a:extLst>
              <a:ext uri="{FF2B5EF4-FFF2-40B4-BE49-F238E27FC236}">
                <a16:creationId xmlns:a16="http://schemas.microsoft.com/office/drawing/2014/main" id="{C0A3CA6D-AC8C-799D-7FD6-08CD05E29E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446" y="2849316"/>
            <a:ext cx="9829800" cy="667607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8494765E-BC69-A811-1DBE-26B9FC3741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5446" y="1799281"/>
            <a:ext cx="1946031" cy="81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0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5D5D06-AD9E-7243-BEF5-44A63203531D}" type="datetime1">
              <a:rPr lang="de-AT" smtClean="0"/>
              <a:t>19.01.2026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006-9756-614C-8744-B822300AE43B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Grafik 6" descr="Ein Bild, das Text, draußen enthält.&#10;&#10;Automatisch generierte Beschreibung">
            <a:extLst>
              <a:ext uri="{FF2B5EF4-FFF2-40B4-BE49-F238E27FC236}">
                <a16:creationId xmlns:a16="http://schemas.microsoft.com/office/drawing/2014/main" id="{B4B63FE3-8B6D-C8F8-1246-2264F76281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0715" y="358298"/>
            <a:ext cx="1406790" cy="58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06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5D5D06-AD9E-7243-BEF5-44A63203531D}" type="datetime1">
              <a:rPr lang="de-AT" smtClean="0"/>
              <a:t>19.01.2026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006-9756-614C-8744-B822300AE43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6308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98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91ECFB65-CB65-D0D9-2367-8294D81149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23006" b="13213"/>
          <a:stretch/>
        </p:blipFill>
        <p:spPr>
          <a:xfrm>
            <a:off x="7649307" y="1138237"/>
            <a:ext cx="4542693" cy="571976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07AF2-CA61-0F4F-AD3C-2B6081FEA5B5}" type="datetime1">
              <a:rPr lang="de-AT" smtClean="0"/>
              <a:t>19.01.2026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C60006-9756-614C-8744-B822300AE43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580EC43-2C4C-7D7E-FDD5-D8ACB400D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446" y="3640565"/>
            <a:ext cx="9829800" cy="102616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15" name="Titel 6">
            <a:extLst>
              <a:ext uri="{FF2B5EF4-FFF2-40B4-BE49-F238E27FC236}">
                <a16:creationId xmlns:a16="http://schemas.microsoft.com/office/drawing/2014/main" id="{33B7A2EF-0774-7502-6258-CA9BA861C0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446" y="2849316"/>
            <a:ext cx="9829800" cy="667607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9" name="Grafik 8" descr="Ein Bild, das Text, draußen enthält.&#10;&#10;Automatisch generierte Beschreibung">
            <a:extLst>
              <a:ext uri="{FF2B5EF4-FFF2-40B4-BE49-F238E27FC236}">
                <a16:creationId xmlns:a16="http://schemas.microsoft.com/office/drawing/2014/main" id="{0AB51DA6-5F62-C0AF-D05B-E922548CBF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30715" y="358298"/>
            <a:ext cx="1406790" cy="58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3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9E23605-4B80-40AA-C929-2E8D59718F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r="23006" b="13213"/>
          <a:stretch/>
        </p:blipFill>
        <p:spPr>
          <a:xfrm>
            <a:off x="7649307" y="1138237"/>
            <a:ext cx="4542693" cy="5719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93209A-9D45-A748-9F3D-7218D112B903}" type="datetime1">
              <a:rPr lang="de-AT" smtClean="0"/>
              <a:t>19.01.2026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006-9756-614C-8744-B822300AE43B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9" name="Grafik 8" descr="Ein Bild, das Text, draußen enthält.&#10;&#10;Automatisch generierte Beschreibung">
            <a:extLst>
              <a:ext uri="{FF2B5EF4-FFF2-40B4-BE49-F238E27FC236}">
                <a16:creationId xmlns:a16="http://schemas.microsoft.com/office/drawing/2014/main" id="{BBF4A174-1599-A3E0-EC7D-1E8173D505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30715" y="358298"/>
            <a:ext cx="1406790" cy="58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7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9E23605-4B80-40AA-C929-2E8D59718F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r="23006" b="13213"/>
          <a:stretch/>
        </p:blipFill>
        <p:spPr>
          <a:xfrm>
            <a:off x="7649307" y="1138237"/>
            <a:ext cx="4542693" cy="5719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2573"/>
            <a:ext cx="5972908" cy="496438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93209A-9D45-A748-9F3D-7218D112B903}" type="datetime1">
              <a:rPr lang="de-AT" smtClean="0"/>
              <a:t>19.01.2026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006-9756-614C-8744-B822300AE43B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C808772E-3F96-C524-FCEE-7F2F1B4F4A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6738" y="1212573"/>
            <a:ext cx="4437062" cy="4964389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endParaRPr lang="de-DE" dirty="0"/>
          </a:p>
        </p:txBody>
      </p:sp>
      <p:pic>
        <p:nvPicPr>
          <p:cNvPr id="10" name="Grafik 9" descr="Ein Bild, das Text, draußen enthält.&#10;&#10;Automatisch generierte Beschreibung">
            <a:extLst>
              <a:ext uri="{FF2B5EF4-FFF2-40B4-BE49-F238E27FC236}">
                <a16:creationId xmlns:a16="http://schemas.microsoft.com/office/drawing/2014/main" id="{835B5B88-932F-7C1F-1BB0-530A81FED1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30715" y="358298"/>
            <a:ext cx="1406790" cy="58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1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38237"/>
            <a:ext cx="5181600" cy="503872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38237"/>
            <a:ext cx="5181600" cy="503872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34843B-D47B-2E49-B725-90828FCA8E54}" type="datetime1">
              <a:rPr lang="de-AT" smtClean="0"/>
              <a:t>19.01.2026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006-9756-614C-8744-B822300AE43B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7D2E0BE-ABA3-EF35-0D07-894700B6AD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r="23006" b="13213"/>
          <a:stretch/>
        </p:blipFill>
        <p:spPr>
          <a:xfrm>
            <a:off x="7649307" y="1138237"/>
            <a:ext cx="4542693" cy="5719763"/>
          </a:xfrm>
          <a:prstGeom prst="rect">
            <a:avLst/>
          </a:prstGeom>
        </p:spPr>
      </p:pic>
      <p:pic>
        <p:nvPicPr>
          <p:cNvPr id="10" name="Grafik 9" descr="Ein Bild, das Text, draußen enthält.&#10;&#10;Automatisch generierte Beschreibung">
            <a:extLst>
              <a:ext uri="{FF2B5EF4-FFF2-40B4-BE49-F238E27FC236}">
                <a16:creationId xmlns:a16="http://schemas.microsoft.com/office/drawing/2014/main" id="{27EC0345-F8DE-C6B4-EBEB-1D9441D86B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30715" y="358298"/>
            <a:ext cx="1406790" cy="58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5AEB8-80A0-BC41-A768-1FD5A9AA8045}" type="datetime1">
              <a:rPr lang="de-AT" smtClean="0"/>
              <a:t>19.01.2026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006-9756-614C-8744-B822300AE43B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C21546B-6748-7309-B720-F0F0E263D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r="23006" b="13213"/>
          <a:stretch/>
        </p:blipFill>
        <p:spPr>
          <a:xfrm>
            <a:off x="7649307" y="1138237"/>
            <a:ext cx="4542693" cy="5719763"/>
          </a:xfrm>
          <a:prstGeom prst="rect">
            <a:avLst/>
          </a:prstGeom>
        </p:spPr>
      </p:pic>
      <p:pic>
        <p:nvPicPr>
          <p:cNvPr id="8" name="Grafik 7" descr="Ein Bild, das Text, draußen enthält.&#10;&#10;Automatisch generierte Beschreibung">
            <a:extLst>
              <a:ext uri="{FF2B5EF4-FFF2-40B4-BE49-F238E27FC236}">
                <a16:creationId xmlns:a16="http://schemas.microsoft.com/office/drawing/2014/main" id="{A2388A9A-D539-446B-7905-BAE56435E7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30715" y="358298"/>
            <a:ext cx="1406790" cy="58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7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5D5D06-AD9E-7243-BEF5-44A63203531D}" type="datetime1">
              <a:rPr lang="de-AT" smtClean="0"/>
              <a:t>19.01.2026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006-9756-614C-8744-B822300AE43B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2444FF4-34E3-FC51-3FEA-24757E4796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r="23006" b="13213"/>
          <a:stretch/>
        </p:blipFill>
        <p:spPr>
          <a:xfrm>
            <a:off x="7649307" y="1138237"/>
            <a:ext cx="4542693" cy="5719763"/>
          </a:xfrm>
          <a:prstGeom prst="rect">
            <a:avLst/>
          </a:prstGeom>
        </p:spPr>
      </p:pic>
      <p:pic>
        <p:nvPicPr>
          <p:cNvPr id="7" name="Grafik 6" descr="Ein Bild, das Text, draußen enthält.&#10;&#10;Automatisch generierte Beschreibung">
            <a:extLst>
              <a:ext uri="{FF2B5EF4-FFF2-40B4-BE49-F238E27FC236}">
                <a16:creationId xmlns:a16="http://schemas.microsoft.com/office/drawing/2014/main" id="{B4B63FE3-8B6D-C8F8-1246-2264F76281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30715" y="358298"/>
            <a:ext cx="1406790" cy="58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9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Tisch, Person, drinnen, Gruppe enthält.&#10;&#10;Automatisch generierte Beschreibung">
            <a:extLst>
              <a:ext uri="{FF2B5EF4-FFF2-40B4-BE49-F238E27FC236}">
                <a16:creationId xmlns:a16="http://schemas.microsoft.com/office/drawing/2014/main" id="{D338550B-FCC9-D4E7-FF58-CC636B8D6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904" b="32260"/>
          <a:stretch/>
        </p:blipFill>
        <p:spPr>
          <a:xfrm>
            <a:off x="1" y="3767616"/>
            <a:ext cx="8610599" cy="30903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EF96401-6B7D-0D3A-E972-EACB0BF7F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</a:extLst>
          </a:blip>
          <a:srcRect r="23988" b="14591"/>
          <a:stretch/>
        </p:blipFill>
        <p:spPr>
          <a:xfrm>
            <a:off x="7533309" y="946804"/>
            <a:ext cx="4658692" cy="591119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93209A-9D45-A748-9F3D-7218D112B903}" type="datetime1">
              <a:rPr lang="de-AT" smtClean="0"/>
              <a:t>19.01.2026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006-9756-614C-8744-B822300AE43B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9" name="Grafik 8" descr="Ein Bild, das Text, draußen enthält.&#10;&#10;Automatisch generierte Beschreibung">
            <a:extLst>
              <a:ext uri="{FF2B5EF4-FFF2-40B4-BE49-F238E27FC236}">
                <a16:creationId xmlns:a16="http://schemas.microsoft.com/office/drawing/2014/main" id="{BBF4A174-1599-A3E0-EC7D-1E8173D505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30715" y="358298"/>
            <a:ext cx="1406790" cy="58850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7A5404B-16E4-E1D4-BEF1-08B18F53A4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10000"/>
          </a:blip>
          <a:srcRect r="23006" b="13213"/>
          <a:stretch/>
        </p:blipFill>
        <p:spPr>
          <a:xfrm>
            <a:off x="7649307" y="1138237"/>
            <a:ext cx="4542693" cy="571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3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5CA0EB58-0F87-C511-ACC7-EB9F66870657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8000">
                <a:schemeClr val="bg1">
                  <a:lumMod val="95000"/>
                </a:schemeClr>
              </a:gs>
              <a:gs pos="98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5D5D06-AD9E-7243-BEF5-44A63203531D}" type="datetime1">
              <a:rPr lang="de-AT" smtClean="0"/>
              <a:t>19.01.2026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006-9756-614C-8744-B822300AE43B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Grafik 6" descr="Ein Bild, das Text, draußen enthält.&#10;&#10;Automatisch generierte Beschreibung">
            <a:extLst>
              <a:ext uri="{FF2B5EF4-FFF2-40B4-BE49-F238E27FC236}">
                <a16:creationId xmlns:a16="http://schemas.microsoft.com/office/drawing/2014/main" id="{B4B63FE3-8B6D-C8F8-1246-2264F76281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0715" y="358298"/>
            <a:ext cx="1406790" cy="58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4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15268"/>
            <a:ext cx="9278815" cy="5315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23122"/>
            <a:ext cx="10515600" cy="5053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B278D-C39A-B442-A306-5BD3D650E8DB}" type="datetime1">
              <a:rPr lang="de-AT" smtClean="0"/>
              <a:t>19.01.2026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60006-9756-614C-8744-B822300AE43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61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4" r:id="rId3"/>
    <p:sldLayoutId id="2147483680" r:id="rId4"/>
    <p:sldLayoutId id="2147483676" r:id="rId5"/>
    <p:sldLayoutId id="2147483678" r:id="rId6"/>
    <p:sldLayoutId id="2147483679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hulmeister-consulting.de/de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2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0D1764DC-DDDB-F5A5-2DDE-4C967A4D3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184" y="4153650"/>
            <a:ext cx="9829800" cy="979666"/>
          </a:xfrm>
        </p:spPr>
        <p:txBody>
          <a:bodyPr anchor="b">
            <a:normAutofit/>
          </a:bodyPr>
          <a:lstStyle/>
          <a:p>
            <a:r>
              <a:rPr lang="de-AT" dirty="0"/>
              <a:t>Ergebnisse der Umfrage</a:t>
            </a:r>
          </a:p>
          <a:p>
            <a:r>
              <a:rPr lang="de-AT" dirty="0"/>
              <a:t>Januar 2026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DDCE35A-DBDD-BC74-9AE1-DA753370D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84" y="3095196"/>
            <a:ext cx="9829800" cy="667607"/>
          </a:xfrm>
        </p:spPr>
        <p:txBody>
          <a:bodyPr>
            <a:normAutofit/>
          </a:bodyPr>
          <a:lstStyle/>
          <a:p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Neues Jahr, neuer Job? </a:t>
            </a:r>
            <a:r>
              <a:rPr lang="de-AT" dirty="0">
                <a:effectLst/>
                <a:latin typeface="Apple Color Emoji" pitchFamily="2" charset="0"/>
                <a:ea typeface="Calibri" panose="020F0502020204030204" pitchFamily="34" charset="0"/>
                <a:cs typeface="Apple Color Emoji" pitchFamily="2" charset="0"/>
              </a:rPr>
              <a:t>🚀</a:t>
            </a:r>
            <a:r>
              <a:rPr lang="de-AT" dirty="0">
                <a:effectLst/>
              </a:rPr>
              <a:t> </a:t>
            </a:r>
            <a:endParaRPr lang="de-AT" dirty="0"/>
          </a:p>
        </p:txBody>
      </p:sp>
      <p:sp>
        <p:nvSpPr>
          <p:cNvPr id="4" name="Textfeld 3">
            <a:hlinkClick r:id="rId2"/>
            <a:extLst>
              <a:ext uri="{FF2B5EF4-FFF2-40B4-BE49-F238E27FC236}">
                <a16:creationId xmlns:a16="http://schemas.microsoft.com/office/drawing/2014/main" id="{80DC92FD-A188-8A22-E172-0B67A0139B60}"/>
              </a:ext>
            </a:extLst>
          </p:cNvPr>
          <p:cNvSpPr txBox="1"/>
          <p:nvPr/>
        </p:nvSpPr>
        <p:spPr>
          <a:xfrm>
            <a:off x="677184" y="5712736"/>
            <a:ext cx="346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chemeClr val="bg1"/>
                </a:solidFill>
              </a:rPr>
              <a:t>www.schulmeister-consulting.de</a:t>
            </a:r>
          </a:p>
        </p:txBody>
      </p:sp>
    </p:spTree>
    <p:extLst>
      <p:ext uri="{BB962C8B-B14F-4D97-AF65-F5344CB8AC3E}">
        <p14:creationId xmlns:p14="http://schemas.microsoft.com/office/powerpoint/2010/main" val="743716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1EA41-CABB-FF5C-92BA-0D76F1B4C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E7EBA3D-94DC-CD46-D2CD-454247BBCD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1258" y="1231272"/>
            <a:ext cx="8372246" cy="540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6BFD8F3-56D5-17EB-1A3D-B8DD9AB8F428}"/>
              </a:ext>
            </a:extLst>
          </p:cNvPr>
          <p:cNvSpPr txBox="1">
            <a:spLocks/>
          </p:cNvSpPr>
          <p:nvPr/>
        </p:nvSpPr>
        <p:spPr>
          <a:xfrm>
            <a:off x="838200" y="415268"/>
            <a:ext cx="9278815" cy="531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0" dirty="0">
                <a:solidFill>
                  <a:schemeClr val="accent2"/>
                </a:solidFill>
                <a:latin typeface="Museo Sans 500" panose="02000000000000000000" pitchFamily="2" charset="77"/>
              </a:rPr>
              <a:t>Durch die aktuell schlechte wirtschaftliche Lage haben 33 % der Befragten Sorge um die Arbeitsplatzsicherheit im aktuellen Job</a:t>
            </a:r>
          </a:p>
        </p:txBody>
      </p:sp>
    </p:spTree>
    <p:extLst>
      <p:ext uri="{BB962C8B-B14F-4D97-AF65-F5344CB8AC3E}">
        <p14:creationId xmlns:p14="http://schemas.microsoft.com/office/powerpoint/2010/main" val="3614185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9B86E-9825-DD01-2034-2C1615BA5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A9A02BB-D18E-8F02-A2BD-42B440E197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1258" y="1240325"/>
            <a:ext cx="8372246" cy="540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8044AE4-8740-B279-0BE8-6091A5AA8D0C}"/>
              </a:ext>
            </a:extLst>
          </p:cNvPr>
          <p:cNvSpPr txBox="1">
            <a:spLocks/>
          </p:cNvSpPr>
          <p:nvPr/>
        </p:nvSpPr>
        <p:spPr>
          <a:xfrm>
            <a:off x="838200" y="415268"/>
            <a:ext cx="9278815" cy="531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0" dirty="0">
                <a:solidFill>
                  <a:schemeClr val="accent2"/>
                </a:solidFill>
                <a:latin typeface="Museo Sans 500" panose="02000000000000000000" pitchFamily="2" charset="77"/>
              </a:rPr>
              <a:t>Durch die aktuell schlechte wirtschaftliche Lage erfährt ein maßgeblicher Anteil an Befragten negative Auswirkungen auf das Einkommen</a:t>
            </a:r>
          </a:p>
        </p:txBody>
      </p:sp>
    </p:spTree>
    <p:extLst>
      <p:ext uri="{BB962C8B-B14F-4D97-AF65-F5344CB8AC3E}">
        <p14:creationId xmlns:p14="http://schemas.microsoft.com/office/powerpoint/2010/main" val="69196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6A4DD-73D6-2DE6-E6A6-514351E42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E6289B13-F049-E54A-A9EE-06C20527A671}"/>
              </a:ext>
            </a:extLst>
          </p:cNvPr>
          <p:cNvSpPr txBox="1">
            <a:spLocks/>
          </p:cNvSpPr>
          <p:nvPr/>
        </p:nvSpPr>
        <p:spPr>
          <a:xfrm>
            <a:off x="838200" y="415268"/>
            <a:ext cx="9278815" cy="531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500" dirty="0">
                <a:latin typeface="Museo Sans 500" panose="02000000000000000000" pitchFamily="2" charset="77"/>
              </a:rPr>
              <a:t>ERHEBUNGSDETAILS</a:t>
            </a:r>
          </a:p>
          <a:p>
            <a:endParaRPr lang="de-DE" sz="2500" b="0" dirty="0">
              <a:solidFill>
                <a:schemeClr val="accent2"/>
              </a:solidFill>
              <a:latin typeface="Museo Sans 500" panose="02000000000000000000" pitchFamily="2" charset="77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A7C88A2-6AF1-49DB-5924-5CCDC7613602}"/>
              </a:ext>
            </a:extLst>
          </p:cNvPr>
          <p:cNvSpPr txBox="1"/>
          <p:nvPr/>
        </p:nvSpPr>
        <p:spPr>
          <a:xfrm>
            <a:off x="838200" y="1720158"/>
            <a:ext cx="95280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Eckdaten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Online-Befragung im Dezember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1.122 </a:t>
            </a:r>
            <a:r>
              <a:rPr lang="de-AT" dirty="0" err="1"/>
              <a:t>Arbeitnehmer:innen</a:t>
            </a:r>
            <a:r>
              <a:rPr lang="de-AT" dirty="0"/>
              <a:t>, vorrangig aus dem Finanzbereich</a:t>
            </a:r>
          </a:p>
          <a:p>
            <a:endParaRPr lang="de-AT" dirty="0"/>
          </a:p>
          <a:p>
            <a:r>
              <a:rPr lang="de-AT" b="1"/>
              <a:t>Kernthemen</a:t>
            </a:r>
            <a:endParaRPr lang="de-A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Auswirkungen wirtschaftlicher Unsicherheit auf Arbeitszufriedenheit, Arbeitsplatzsicherheit und Einkommen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Ausmaß der Wechselbereitschaft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Gründe für Arbeitszufriedenheit und Wechselbereitschaft</a:t>
            </a:r>
          </a:p>
        </p:txBody>
      </p:sp>
    </p:spTree>
    <p:extLst>
      <p:ext uri="{BB962C8B-B14F-4D97-AF65-F5344CB8AC3E}">
        <p14:creationId xmlns:p14="http://schemas.microsoft.com/office/powerpoint/2010/main" val="3221012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67280-0B62-16A6-0ACF-BDC80D136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6C5EADA-F808-2BB0-F1D4-22ADE62F23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1259" y="1240324"/>
            <a:ext cx="8372246" cy="540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38B3CE9-B80F-373B-786E-E79D964BDE09}"/>
              </a:ext>
            </a:extLst>
          </p:cNvPr>
          <p:cNvSpPr txBox="1">
            <a:spLocks/>
          </p:cNvSpPr>
          <p:nvPr/>
        </p:nvSpPr>
        <p:spPr>
          <a:xfrm>
            <a:off x="838200" y="415268"/>
            <a:ext cx="9278815" cy="531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0" dirty="0">
                <a:solidFill>
                  <a:schemeClr val="accent2"/>
                </a:solidFill>
                <a:latin typeface="Museo Sans 500" panose="02000000000000000000" pitchFamily="2" charset="77"/>
              </a:rPr>
              <a:t>Befragte signalisieren extrem hohe Wechselbereitschaft</a:t>
            </a:r>
          </a:p>
        </p:txBody>
      </p:sp>
    </p:spTree>
    <p:extLst>
      <p:ext uri="{BB962C8B-B14F-4D97-AF65-F5344CB8AC3E}">
        <p14:creationId xmlns:p14="http://schemas.microsoft.com/office/powerpoint/2010/main" val="4122816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6E258-08AD-D1EE-FE0A-810FA21DC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49C1D58-3A98-D0DB-9321-C7CD0F4C1E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1259" y="1258431"/>
            <a:ext cx="8372246" cy="540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1904FB3-767C-38FC-E19C-0EACB2177CE8}"/>
              </a:ext>
            </a:extLst>
          </p:cNvPr>
          <p:cNvSpPr txBox="1">
            <a:spLocks/>
          </p:cNvSpPr>
          <p:nvPr/>
        </p:nvSpPr>
        <p:spPr>
          <a:xfrm>
            <a:off x="838200" y="415268"/>
            <a:ext cx="9278815" cy="531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0" dirty="0">
                <a:solidFill>
                  <a:schemeClr val="accent2"/>
                </a:solidFill>
                <a:latin typeface="Museo Sans 500" panose="02000000000000000000" pitchFamily="2" charset="77"/>
              </a:rPr>
              <a:t>Mehr als die Hälfte der Befragten, die einen Jobwechsel in Erwägung ziehen, sind bereits aktiv auf der Suche</a:t>
            </a:r>
          </a:p>
        </p:txBody>
      </p:sp>
    </p:spTree>
    <p:extLst>
      <p:ext uri="{BB962C8B-B14F-4D97-AF65-F5344CB8AC3E}">
        <p14:creationId xmlns:p14="http://schemas.microsoft.com/office/powerpoint/2010/main" val="965951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DA04A-DB91-8B86-5C6C-7363443EC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6D07CF8-555A-B1F7-4E0A-930EF0CC07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38200" y="1323943"/>
            <a:ext cx="8378362" cy="53957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4001C2C-6F11-7016-37E7-AC1C57D5BCB0}"/>
              </a:ext>
            </a:extLst>
          </p:cNvPr>
          <p:cNvSpPr txBox="1">
            <a:spLocks/>
          </p:cNvSpPr>
          <p:nvPr/>
        </p:nvSpPr>
        <p:spPr>
          <a:xfrm>
            <a:off x="838200" y="415268"/>
            <a:ext cx="9278815" cy="531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0" dirty="0">
                <a:solidFill>
                  <a:schemeClr val="accent2"/>
                </a:solidFill>
                <a:latin typeface="Museo Sans 500" panose="02000000000000000000" pitchFamily="2" charset="77"/>
              </a:rPr>
              <a:t>Interessante Aufgaben und Inhalte, ein zufriedenstellendes Gehalt und Homeoffice gehören zu den am häufigsten genannten Faktoren für Zufriedenheit im aktuellen Job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0D7BC50-D928-05A7-E989-5E41DDB20ACA}"/>
              </a:ext>
            </a:extLst>
          </p:cNvPr>
          <p:cNvSpPr txBox="1"/>
          <p:nvPr/>
        </p:nvSpPr>
        <p:spPr>
          <a:xfrm>
            <a:off x="1642975" y="6491553"/>
            <a:ext cx="2195698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2">
                    <a:lumMod val="50000"/>
                  </a:schemeClr>
                </a:solidFill>
                <a:latin typeface="Museo Sans 500" panose="02000000000000000000" pitchFamily="2" charset="0"/>
              </a:rPr>
              <a:t>, Mehrfachauswahl</a:t>
            </a:r>
          </a:p>
        </p:txBody>
      </p:sp>
    </p:spTree>
    <p:extLst>
      <p:ext uri="{BB962C8B-B14F-4D97-AF65-F5344CB8AC3E}">
        <p14:creationId xmlns:p14="http://schemas.microsoft.com/office/powerpoint/2010/main" val="772464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91CAD-B27A-9CEC-33E2-7B78273FA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FC764FB-EBED-AFEC-B6AD-DA00676421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38200" y="1314890"/>
            <a:ext cx="8378363" cy="53957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66FFD9C-3C41-6600-CB49-AFC86F6CB0D9}"/>
              </a:ext>
            </a:extLst>
          </p:cNvPr>
          <p:cNvSpPr txBox="1">
            <a:spLocks/>
          </p:cNvSpPr>
          <p:nvPr/>
        </p:nvSpPr>
        <p:spPr>
          <a:xfrm>
            <a:off x="838200" y="415268"/>
            <a:ext cx="9278815" cy="531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0" dirty="0">
                <a:solidFill>
                  <a:schemeClr val="accent2"/>
                </a:solidFill>
                <a:latin typeface="Museo Sans 500" panose="02000000000000000000" pitchFamily="2" charset="77"/>
              </a:rPr>
              <a:t>Unzufriedenheit mit der Führungskraft, mangelnde Perspektiven und fehlender </a:t>
            </a:r>
            <a:r>
              <a:rPr lang="de-DE" sz="2000" b="0" dirty="0" err="1">
                <a:solidFill>
                  <a:schemeClr val="accent2"/>
                </a:solidFill>
                <a:latin typeface="Museo Sans 500" panose="02000000000000000000" pitchFamily="2" charset="77"/>
              </a:rPr>
              <a:t>Teamfit</a:t>
            </a:r>
            <a:r>
              <a:rPr lang="de-DE" sz="2000" b="0" dirty="0">
                <a:solidFill>
                  <a:schemeClr val="accent2"/>
                </a:solidFill>
                <a:latin typeface="Museo Sans 500" panose="02000000000000000000" pitchFamily="2" charset="77"/>
              </a:rPr>
              <a:t> gehören zu den am häufigsten genannten Faktoren für Unzufriedenheit im aktuellen Job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E36D019-1887-1C29-1251-804698B3E290}"/>
              </a:ext>
            </a:extLst>
          </p:cNvPr>
          <p:cNvSpPr txBox="1"/>
          <p:nvPr/>
        </p:nvSpPr>
        <p:spPr>
          <a:xfrm>
            <a:off x="1642975" y="6491553"/>
            <a:ext cx="2195698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2">
                    <a:lumMod val="50000"/>
                  </a:schemeClr>
                </a:solidFill>
                <a:latin typeface="Museo Sans 500" panose="02000000000000000000" pitchFamily="2" charset="0"/>
              </a:rPr>
              <a:t>, Mehrfachauswahl</a:t>
            </a:r>
          </a:p>
        </p:txBody>
      </p:sp>
    </p:spTree>
    <p:extLst>
      <p:ext uri="{BB962C8B-B14F-4D97-AF65-F5344CB8AC3E}">
        <p14:creationId xmlns:p14="http://schemas.microsoft.com/office/powerpoint/2010/main" val="317863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5D2DF-601F-843A-24FA-179091C5D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C68E8A9-3DDA-8059-B7C9-7DEB4D996C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1258" y="1285593"/>
            <a:ext cx="8372246" cy="540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F36139-26B0-2FE6-73E1-3693FCDD53D3}"/>
              </a:ext>
            </a:extLst>
          </p:cNvPr>
          <p:cNvSpPr txBox="1">
            <a:spLocks/>
          </p:cNvSpPr>
          <p:nvPr/>
        </p:nvSpPr>
        <p:spPr>
          <a:xfrm>
            <a:off x="838200" y="415268"/>
            <a:ext cx="9278815" cy="531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0" dirty="0">
                <a:solidFill>
                  <a:schemeClr val="accent2"/>
                </a:solidFill>
                <a:latin typeface="Museo Sans 500" panose="02000000000000000000" pitchFamily="2" charset="77"/>
              </a:rPr>
              <a:t>Faktoren, die (</a:t>
            </a:r>
            <a:r>
              <a:rPr lang="de-DE" sz="2000" b="0" dirty="0" err="1">
                <a:solidFill>
                  <a:schemeClr val="accent2"/>
                </a:solidFill>
                <a:latin typeface="Museo Sans 500" panose="02000000000000000000" pitchFamily="2" charset="77"/>
              </a:rPr>
              <a:t>Un</a:t>
            </a:r>
            <a:r>
              <a:rPr lang="de-DE" sz="2000" b="0" dirty="0">
                <a:solidFill>
                  <a:schemeClr val="accent2"/>
                </a:solidFill>
                <a:latin typeface="Museo Sans 500" panose="02000000000000000000" pitchFamily="2" charset="77"/>
              </a:rPr>
              <a:t>-) Zufriedenheit im aktuellen Job bedeuten, sind für die Auswahl des künftigen Jobs ausschlaggebend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A682BF3-5FDC-D942-70AA-1D492C98B734}"/>
              </a:ext>
            </a:extLst>
          </p:cNvPr>
          <p:cNvSpPr txBox="1"/>
          <p:nvPr/>
        </p:nvSpPr>
        <p:spPr>
          <a:xfrm>
            <a:off x="1642975" y="6464394"/>
            <a:ext cx="2195698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2">
                    <a:lumMod val="50000"/>
                  </a:schemeClr>
                </a:solidFill>
                <a:latin typeface="Museo Sans 500" panose="02000000000000000000" pitchFamily="2" charset="0"/>
              </a:rPr>
              <a:t>, Mehrfachauswahl</a:t>
            </a:r>
          </a:p>
        </p:txBody>
      </p:sp>
    </p:spTree>
    <p:extLst>
      <p:ext uri="{BB962C8B-B14F-4D97-AF65-F5344CB8AC3E}">
        <p14:creationId xmlns:p14="http://schemas.microsoft.com/office/powerpoint/2010/main" val="1668406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9169B-B208-4ED0-C223-194F57324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F7A4C63-4419-91D3-89A4-63E4D2C746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1259" y="1285593"/>
            <a:ext cx="8372246" cy="540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6117241-A440-9DC5-23A1-30DD49CA4411}"/>
              </a:ext>
            </a:extLst>
          </p:cNvPr>
          <p:cNvSpPr txBox="1">
            <a:spLocks/>
          </p:cNvSpPr>
          <p:nvPr/>
        </p:nvSpPr>
        <p:spPr>
          <a:xfrm>
            <a:off x="838200" y="415268"/>
            <a:ext cx="9278815" cy="531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0" dirty="0">
                <a:solidFill>
                  <a:schemeClr val="accent2"/>
                </a:solidFill>
                <a:latin typeface="Museo Sans 500" panose="02000000000000000000" pitchFamily="2" charset="77"/>
              </a:rPr>
              <a:t>Der stärkste Motivator für einen Jobwechsel ist mehr Gehalt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8A7F8FB-9FD2-6359-CA1C-6DB97825D45A}"/>
              </a:ext>
            </a:extLst>
          </p:cNvPr>
          <p:cNvSpPr txBox="1"/>
          <p:nvPr/>
        </p:nvSpPr>
        <p:spPr>
          <a:xfrm>
            <a:off x="1642975" y="6464394"/>
            <a:ext cx="2195698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2">
                    <a:lumMod val="50000"/>
                  </a:schemeClr>
                </a:solidFill>
                <a:latin typeface="Museo Sans 500" panose="02000000000000000000" pitchFamily="2" charset="0"/>
              </a:rPr>
              <a:t>, Mehrfachauswahl</a:t>
            </a:r>
          </a:p>
        </p:txBody>
      </p:sp>
    </p:spTree>
    <p:extLst>
      <p:ext uri="{BB962C8B-B14F-4D97-AF65-F5344CB8AC3E}">
        <p14:creationId xmlns:p14="http://schemas.microsoft.com/office/powerpoint/2010/main" val="3884622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921EC-F60C-B6A1-58BA-A61263B1A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B6CBC87-4A44-DCE8-3BAD-780AE350ED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4687" y="1321806"/>
            <a:ext cx="8365390" cy="540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28C6A55-E91E-6653-6693-18FA6DC6A872}"/>
              </a:ext>
            </a:extLst>
          </p:cNvPr>
          <p:cNvSpPr txBox="1">
            <a:spLocks/>
          </p:cNvSpPr>
          <p:nvPr/>
        </p:nvSpPr>
        <p:spPr>
          <a:xfrm>
            <a:off x="838200" y="415268"/>
            <a:ext cx="9278815" cy="531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0" dirty="0">
                <a:solidFill>
                  <a:schemeClr val="accent2"/>
                </a:solidFill>
                <a:latin typeface="Museo Sans 500" panose="02000000000000000000" pitchFamily="2" charset="77"/>
              </a:rPr>
              <a:t>Die aktuell schlechte wirtschaftliche Lage wirkt sich bei einem bemerkenswerten Anteil der Befragten negativ auf die Arbeitszufriedenheit aus</a:t>
            </a:r>
          </a:p>
        </p:txBody>
      </p:sp>
    </p:spTree>
    <p:extLst>
      <p:ext uri="{BB962C8B-B14F-4D97-AF65-F5344CB8AC3E}">
        <p14:creationId xmlns:p14="http://schemas.microsoft.com/office/powerpoint/2010/main" val="3249558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MC 1">
      <a:dk1>
        <a:sysClr val="windowText" lastClr="000000"/>
      </a:dk1>
      <a:lt1>
        <a:sysClr val="window" lastClr="FFFFFF"/>
      </a:lt1>
      <a:dk2>
        <a:srgbClr val="111226"/>
      </a:dk2>
      <a:lt2>
        <a:srgbClr val="FFFFFF"/>
      </a:lt2>
      <a:accent1>
        <a:srgbClr val="B24054"/>
      </a:accent1>
      <a:accent2>
        <a:srgbClr val="7F1C3C"/>
      </a:accent2>
      <a:accent3>
        <a:srgbClr val="D2D3E2"/>
      </a:accent3>
      <a:accent4>
        <a:srgbClr val="FE3F54"/>
      </a:accent4>
      <a:accent5>
        <a:srgbClr val="B24054"/>
      </a:accent5>
      <a:accent6>
        <a:srgbClr val="D2D3E2"/>
      </a:accent6>
      <a:hlink>
        <a:srgbClr val="B24054"/>
      </a:hlink>
      <a:folHlink>
        <a:srgbClr val="7F1C3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F90311ACF61614BBF5FF544DEE65E78" ma:contentTypeVersion="20" ma:contentTypeDescription="Ein neues Dokument erstellen." ma:contentTypeScope="" ma:versionID="c85d7f62b414b92bccacdc90d861c4b3">
  <xsd:schema xmlns:xsd="http://www.w3.org/2001/XMLSchema" xmlns:xs="http://www.w3.org/2001/XMLSchema" xmlns:p="http://schemas.microsoft.com/office/2006/metadata/properties" xmlns:ns2="99182625-f957-4aca-bbcd-7513b08e4b9e" xmlns:ns3="3961d051-c417-4018-ab4b-245906522479" targetNamespace="http://schemas.microsoft.com/office/2006/metadata/properties" ma:root="true" ma:fieldsID="3f175355bffefc861e2ad4570cb523f7" ns2:_="" ns3:_="">
    <xsd:import namespace="99182625-f957-4aca-bbcd-7513b08e4b9e"/>
    <xsd:import namespace="3961d051-c417-4018-ab4b-2459065224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182625-f957-4aca-bbcd-7513b08e4b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dmarkierungen" ma:readOnly="false" ma:fieldId="{5cf76f15-5ced-4ddc-b409-7134ff3c332f}" ma:taxonomyMulti="true" ma:sspId="e2448911-96da-46ad-b26c-a4e5ad9eab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61d051-c417-4018-ab4b-24590652247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f1ceb0c-cf3c-4c3c-8cb4-df6f5ab6635f}" ma:internalName="TaxCatchAll" ma:showField="CatchAllData" ma:web="3961d051-c417-4018-ab4b-2459065224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961d051-c417-4018-ab4b-245906522479">
      <UserInfo>
        <DisplayName>Stefan Bäuchl</DisplayName>
        <AccountId>29</AccountId>
        <AccountType/>
      </UserInfo>
      <UserInfo>
        <DisplayName>Ulrike Steiner</DisplayName>
        <AccountId>46</AccountId>
        <AccountType/>
      </UserInfo>
      <UserInfo>
        <DisplayName>Michael Schindl</DisplayName>
        <AccountId>51</AccountId>
        <AccountType/>
      </UserInfo>
      <UserInfo>
        <DisplayName>Melanie Wallner</DisplayName>
        <AccountId>20</AccountId>
        <AccountType/>
      </UserInfo>
    </SharedWithUsers>
    <TaxCatchAll xmlns="3961d051-c417-4018-ab4b-245906522479" xsi:nil="true"/>
    <lcf76f155ced4ddcb4097134ff3c332f xmlns="99182625-f957-4aca-bbcd-7513b08e4b9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014584-2820-4265-87CF-5457234841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526395-A726-4F7D-B191-EDF658C3E3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182625-f957-4aca-bbcd-7513b08e4b9e"/>
    <ds:schemaRef ds:uri="3961d051-c417-4018-ab4b-2459065224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33D60D-32A8-4524-B87E-F58D22453234}">
  <ds:schemaRefs>
    <ds:schemaRef ds:uri="http://purl.org/dc/elements/1.1/"/>
    <ds:schemaRef ds:uri="http://purl.org/dc/dcmitype/"/>
    <ds:schemaRef ds:uri="http://www.w3.org/XML/1998/namespace"/>
    <ds:schemaRef ds:uri="99182625-f957-4aca-bbcd-7513b08e4b9e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3961d051-c417-4018-ab4b-245906522479"/>
  </ds:schemaRefs>
</ds:datastoreItem>
</file>

<file path=docMetadata/LabelInfo.xml><?xml version="1.0" encoding="utf-8"?>
<clbl:labelList xmlns:clbl="http://schemas.microsoft.com/office/2020/mipLabelMetadata">
  <clbl:label id="{b5271e3f-443f-4199-ac05-36f7698068b3}" enabled="0" method="" siteId="{b5271e3f-443f-4199-ac05-36f7698068b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219</Words>
  <Application>Microsoft Office PowerPoint</Application>
  <PresentationFormat>Breitbild</PresentationFormat>
  <Paragraphs>36</Paragraphs>
  <Slides>11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Apple Color Emoji</vt:lpstr>
      <vt:lpstr>Arial</vt:lpstr>
      <vt:lpstr>Calibri</vt:lpstr>
      <vt:lpstr>Calibri Light</vt:lpstr>
      <vt:lpstr>Museo Sans 500</vt:lpstr>
      <vt:lpstr>Office</vt:lpstr>
      <vt:lpstr>Neues Jahr, neuer Job? 🚀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Vanessa Steiner</dc:creator>
  <cp:lastModifiedBy>Lisa Wissijak</cp:lastModifiedBy>
  <cp:revision>28</cp:revision>
  <dcterms:created xsi:type="dcterms:W3CDTF">2022-04-19T11:53:24Z</dcterms:created>
  <dcterms:modified xsi:type="dcterms:W3CDTF">2026-01-19T10:30:23Z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0x0101008F90311ACF61614BBF5FF544DEE65E78</vt:lpwstr>
  </property>
  <property fmtid="{D5CDD505-2E9C-101B-9397-08002B2CF9AE}" pid="3" name="SharedWithUsers">
    <vt:lpwstr>29;#Stefan Bäuchl</vt:lpwstr>
  </property>
  <property fmtid="{D5CDD505-2E9C-101B-9397-08002B2CF9AE}" pid="4" name="MediaServiceImageTags">
    <vt:lpwstr/>
  </property>
</Properties>
</file>